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Open Sans Extra Bold" charset="1" panose="020B0906030804020204"/>
      <p:regular r:id="rId13"/>
    </p:embeddedFont>
    <p:embeddedFont>
      <p:font typeface="Open Sans Extra Bold Italics" charset="1" panose="020B0906030804020204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https://www.mtailor.com/about-us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s://www.mtailor.com/about-us#:~:text=While%20other%20companies,above%207%20feet.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82288">
            <a:off x="-866846" y="3540728"/>
            <a:ext cx="16230600" cy="3205543"/>
          </a:xfrm>
          <a:custGeom>
            <a:avLst/>
            <a:gdLst/>
            <a:ahLst/>
            <a:cxnLst/>
            <a:rect r="r" b="b" t="t" l="l"/>
            <a:pathLst>
              <a:path h="3205543" w="16230600">
                <a:moveTo>
                  <a:pt x="0" y="0"/>
                </a:moveTo>
                <a:lnTo>
                  <a:pt x="16230600" y="0"/>
                </a:lnTo>
                <a:lnTo>
                  <a:pt x="16230600" y="3205544"/>
                </a:lnTo>
                <a:lnTo>
                  <a:pt x="0" y="3205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4727" y="0"/>
            <a:ext cx="6463145" cy="11398827"/>
            <a:chOff x="0" y="0"/>
            <a:chExt cx="1702228" cy="3002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2228" cy="3002160"/>
            </a:xfrm>
            <a:custGeom>
              <a:avLst/>
              <a:gdLst/>
              <a:ahLst/>
              <a:cxnLst/>
              <a:rect r="r" b="b" t="t" l="l"/>
              <a:pathLst>
                <a:path h="3002160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8978" y="524741"/>
            <a:ext cx="9912928" cy="9912928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331466" y="2624448"/>
            <a:ext cx="5713535" cy="5713513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95790" t="0" r="-9810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785764" y="-10048009"/>
            <a:ext cx="6463145" cy="11398827"/>
            <a:chOff x="0" y="0"/>
            <a:chExt cx="1702228" cy="30021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2228" cy="3002160"/>
            </a:xfrm>
            <a:custGeom>
              <a:avLst/>
              <a:gdLst/>
              <a:ahLst/>
              <a:cxnLst/>
              <a:rect r="r" b="b" t="t" l="l"/>
              <a:pathLst>
                <a:path h="3002160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95890" y="4726086"/>
            <a:ext cx="6298370" cy="1372797"/>
            <a:chOff x="0" y="0"/>
            <a:chExt cx="1702228" cy="3710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02228" cy="371019"/>
            </a:xfrm>
            <a:custGeom>
              <a:avLst/>
              <a:gdLst/>
              <a:ahLst/>
              <a:cxnLst/>
              <a:rect r="r" b="b" t="t" l="l"/>
              <a:pathLst>
                <a:path h="371019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71019"/>
                  </a:lnTo>
                  <a:lnTo>
                    <a:pt x="0" y="37101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702228" cy="418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785764" y="3440679"/>
            <a:ext cx="8171842" cy="125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372"/>
              </a:lnSpc>
            </a:pPr>
            <a:r>
              <a:rPr lang="en-US" sz="9372">
                <a:solidFill>
                  <a:srgbClr val="000000"/>
                </a:solidFill>
                <a:latin typeface="Archivo Black Bold"/>
              </a:rPr>
              <a:t>COMPANY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95890" y="4897536"/>
            <a:ext cx="8171842" cy="125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2"/>
              </a:lnSpc>
            </a:pPr>
            <a:r>
              <a:rPr lang="en-US" sz="9372">
                <a:solidFill>
                  <a:srgbClr val="FFFFFF"/>
                </a:solidFill>
                <a:latin typeface="Archivo Black Bold"/>
              </a:rPr>
              <a:t>PROFILE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06281" y="6247505"/>
            <a:ext cx="6453019" cy="4189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4"/>
              </a:lnSpc>
            </a:pPr>
            <a:r>
              <a:rPr lang="en-US" sz="2652">
                <a:solidFill>
                  <a:srgbClr val="000000"/>
                </a:solidFill>
                <a:latin typeface="Montserrat Classic Bold"/>
              </a:rPr>
              <a:t>Mtailor is a tech-driven clothing brand offering custom-tailored apparel through a mobile app. Using advanced measurement technology, they create personalized, high-quality garments for a unique and stylish fit. The company has attracted investor including Y combinator and Khosla ventures.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77782" y="4927362"/>
            <a:ext cx="213243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mo"/>
              </a:rPr>
              <a:t>Your paragraph text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95890" y="1291785"/>
            <a:ext cx="5694929" cy="17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3"/>
              </a:lnSpc>
            </a:pPr>
            <a:r>
              <a:rPr lang="en-US" sz="10402">
                <a:solidFill>
                  <a:srgbClr val="071D38"/>
                </a:solidFill>
                <a:latin typeface="Archivo Black"/>
              </a:rPr>
              <a:t>MTailor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11827"/>
            <a:ext cx="7450282" cy="11398827"/>
            <a:chOff x="0" y="0"/>
            <a:chExt cx="1962214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2214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62214">
                  <a:moveTo>
                    <a:pt x="0" y="0"/>
                  </a:moveTo>
                  <a:lnTo>
                    <a:pt x="1962214" y="0"/>
                  </a:lnTo>
                  <a:lnTo>
                    <a:pt x="1962214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62214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1408170" y="-2565376"/>
            <a:ext cx="9428654" cy="942861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810" t="0" r="-5810" b="-4788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7139959"/>
            <a:ext cx="8392523" cy="251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25"/>
              </a:lnSpc>
            </a:pPr>
            <a:r>
              <a:rPr lang="en-US" sz="9625">
                <a:solidFill>
                  <a:srgbClr val="FFFFFF"/>
                </a:solidFill>
                <a:latin typeface="Archivo Black Bold"/>
              </a:rPr>
              <a:t>MTAILOR’S</a:t>
            </a:r>
          </a:p>
          <a:p>
            <a:pPr>
              <a:lnSpc>
                <a:spcPts val="9625"/>
              </a:lnSpc>
            </a:pPr>
            <a:r>
              <a:rPr lang="en-US" sz="9625">
                <a:solidFill>
                  <a:srgbClr val="FFFFFF"/>
                </a:solidFill>
                <a:latin typeface="Archivo Black Bold"/>
              </a:rPr>
              <a:t>SERVICE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86900" y="556182"/>
            <a:ext cx="11710555" cy="1307311"/>
            <a:chOff x="0" y="0"/>
            <a:chExt cx="3084261" cy="3443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84261" cy="344312"/>
            </a:xfrm>
            <a:custGeom>
              <a:avLst/>
              <a:gdLst/>
              <a:ahLst/>
              <a:cxnLst/>
              <a:rect r="r" b="b" t="t" l="l"/>
              <a:pathLst>
                <a:path h="344312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344312"/>
                  </a:lnTo>
                  <a:lnTo>
                    <a:pt x="0" y="344312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084261" cy="39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6900" y="2810741"/>
            <a:ext cx="11710555" cy="1009479"/>
            <a:chOff x="0" y="0"/>
            <a:chExt cx="3084261" cy="2658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84261" cy="265871"/>
            </a:xfrm>
            <a:custGeom>
              <a:avLst/>
              <a:gdLst/>
              <a:ahLst/>
              <a:cxnLst/>
              <a:rect r="r" b="b" t="t" l="l"/>
              <a:pathLst>
                <a:path h="265871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265871"/>
                  </a:lnTo>
                  <a:lnTo>
                    <a:pt x="0" y="265871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084261" cy="313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6900" y="6909955"/>
            <a:ext cx="11710555" cy="1006615"/>
            <a:chOff x="0" y="0"/>
            <a:chExt cx="3084261" cy="2651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84261" cy="265117"/>
            </a:xfrm>
            <a:custGeom>
              <a:avLst/>
              <a:gdLst/>
              <a:ahLst/>
              <a:cxnLst/>
              <a:rect r="r" b="b" t="t" l="l"/>
              <a:pathLst>
                <a:path h="265117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265117"/>
                  </a:lnTo>
                  <a:lnTo>
                    <a:pt x="0" y="265117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084261" cy="322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519197" y="556182"/>
            <a:ext cx="1619716" cy="161971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484177" y="2654068"/>
            <a:ext cx="1594777" cy="159477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459238" y="6632681"/>
            <a:ext cx="1619716" cy="161971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726472" y="1020710"/>
            <a:ext cx="1352482" cy="94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1"/>
              </a:lnSpc>
            </a:pPr>
            <a:r>
              <a:rPr lang="en-US" sz="7191">
                <a:solidFill>
                  <a:srgbClr val="322F50"/>
                </a:solidFill>
                <a:latin typeface="Archivo Black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87833" y="3049457"/>
            <a:ext cx="1282443" cy="91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19"/>
              </a:lnSpc>
            </a:pPr>
            <a:r>
              <a:rPr lang="en-US" sz="6819">
                <a:solidFill>
                  <a:srgbClr val="322F50"/>
                </a:solidFill>
                <a:latin typeface="Archivo Black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17794" y="7082809"/>
            <a:ext cx="1177519" cy="83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1"/>
              </a:lnSpc>
            </a:pPr>
            <a:r>
              <a:rPr lang="en-US" sz="6261">
                <a:solidFill>
                  <a:srgbClr val="322F50"/>
                </a:solidFill>
                <a:latin typeface="Archivo Black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43763" y="712283"/>
            <a:ext cx="5556218" cy="164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Montserrat Classic"/>
              </a:rPr>
              <a:t>20% More Accurate Than A Tailor</a:t>
            </a:r>
          </a:p>
          <a:p>
            <a:pPr>
              <a:lnSpc>
                <a:spcPts val="447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1322627" y="3040281"/>
            <a:ext cx="5556218" cy="108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Montserrat Classic Bold"/>
              </a:rPr>
              <a:t>We Make Clothes For You</a:t>
            </a:r>
          </a:p>
          <a:p>
            <a:pPr>
              <a:lnSpc>
                <a:spcPts val="447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1322627" y="7176655"/>
            <a:ext cx="5556218" cy="108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Montserrat Classic"/>
              </a:rPr>
              <a:t>Shop At Home</a:t>
            </a:r>
          </a:p>
          <a:p>
            <a:pPr>
              <a:lnSpc>
                <a:spcPts val="4479"/>
              </a:lnSpc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9486900" y="4786518"/>
            <a:ext cx="11710555" cy="1156955"/>
            <a:chOff x="0" y="0"/>
            <a:chExt cx="3084261" cy="3047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084261" cy="304712"/>
            </a:xfrm>
            <a:custGeom>
              <a:avLst/>
              <a:gdLst/>
              <a:ahLst/>
              <a:cxnLst/>
              <a:rect r="r" b="b" t="t" l="l"/>
              <a:pathLst>
                <a:path h="304712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304712"/>
                  </a:lnTo>
                  <a:lnTo>
                    <a:pt x="0" y="304712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3084261" cy="352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484177" y="4629845"/>
            <a:ext cx="1594777" cy="159477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8687833" y="5025234"/>
            <a:ext cx="1282443" cy="91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19"/>
              </a:lnSpc>
            </a:pPr>
            <a:r>
              <a:rPr lang="en-US" sz="6819">
                <a:solidFill>
                  <a:srgbClr val="322F50"/>
                </a:solidFill>
                <a:latin typeface="Archivo Black 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322627" y="5016058"/>
            <a:ext cx="5556218" cy="108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Montserrat Classic Bold"/>
              </a:rPr>
              <a:t>Affordable And Free Shipping</a:t>
            </a:r>
          </a:p>
          <a:p>
            <a:pPr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22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77445" y="4899177"/>
            <a:ext cx="11710555" cy="2178600"/>
            <a:chOff x="0" y="0"/>
            <a:chExt cx="3084261" cy="5737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4261" cy="573788"/>
            </a:xfrm>
            <a:custGeom>
              <a:avLst/>
              <a:gdLst/>
              <a:ahLst/>
              <a:cxnLst/>
              <a:rect r="r" b="b" t="t" l="l"/>
              <a:pathLst>
                <a:path h="573788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573788"/>
                  </a:lnTo>
                  <a:lnTo>
                    <a:pt x="0" y="5737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084261" cy="621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1947" y="-151972"/>
            <a:ext cx="7386178" cy="11079267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8043883" y="1058624"/>
            <a:ext cx="9215417" cy="141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9"/>
              </a:lnSpc>
            </a:pPr>
            <a:r>
              <a:rPr lang="en-US" sz="10569">
                <a:solidFill>
                  <a:srgbClr val="FFFFFF"/>
                </a:solidFill>
                <a:latin typeface="Archivo Black Bold"/>
              </a:rPr>
              <a:t>PROCESS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545111" y="2329483"/>
            <a:ext cx="2003391" cy="20033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62438" y="5001035"/>
            <a:ext cx="1955833" cy="19558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2F5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45111" y="7373051"/>
            <a:ext cx="2003391" cy="200339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796153" y="2384352"/>
            <a:ext cx="6090071" cy="216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7"/>
              </a:lnSpc>
            </a:pPr>
            <a:r>
              <a:rPr lang="en-US" sz="2192">
                <a:solidFill>
                  <a:srgbClr val="FFFFFF"/>
                </a:solidFill>
                <a:latin typeface="Montserrat Classic"/>
              </a:rPr>
              <a:t>Users download the Mtailor app, where advanced measurement technology guides them through a simple process to capture precise body measurements using their smartphone's camera.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96153" y="4915310"/>
            <a:ext cx="5556218" cy="238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000">
                <a:solidFill>
                  <a:srgbClr val="322F50"/>
                </a:solidFill>
                <a:latin typeface="Montserrat Classic"/>
              </a:rPr>
              <a:t>After measurements are submitted, customers navigate the app to select their preferred style, fabric, and design details. The platform offers a diverse range of options to create a truly personalized garment.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96153" y="7468301"/>
            <a:ext cx="5556218" cy="278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Mtailor's skilled craftsmen in Bangladesh then utilize the measurements and design choices to create a custom-tailored garment. The finished product is shipped directly to the customer, ensuring a unique, high-quality, and perfectly fitted piece of clothing.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94592" y="2868386"/>
            <a:ext cx="1504429" cy="106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322F50"/>
                </a:solidFill>
                <a:latin typeface="Archivo Black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05997" y="5521011"/>
            <a:ext cx="1468716" cy="104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9"/>
              </a:lnSpc>
            </a:pPr>
            <a:r>
              <a:rPr lang="en-US" sz="7809">
                <a:solidFill>
                  <a:srgbClr val="FFFFFF"/>
                </a:solidFill>
                <a:latin typeface="Archivo Black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94592" y="7862588"/>
            <a:ext cx="1504429" cy="106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322F50"/>
                </a:solidFill>
                <a:latin typeface="Archivo Black Bold"/>
              </a:rPr>
              <a:t>03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1947" y="-311752"/>
            <a:ext cx="7580168" cy="11398827"/>
            <a:chOff x="0" y="0"/>
            <a:chExt cx="1996423" cy="30021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1947" y="7092307"/>
            <a:ext cx="1496922" cy="107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59"/>
              </a:lnSpc>
            </a:pPr>
            <a:r>
              <a:rPr lang="en-US" sz="7959">
                <a:solidFill>
                  <a:srgbClr val="6CE5E8"/>
                </a:solidFill>
                <a:latin typeface="Archivo Black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0" y="4026323"/>
            <a:ext cx="1745159" cy="136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>
                <a:solidFill>
                  <a:srgbClr val="6CE5E8"/>
                </a:solidFill>
                <a:latin typeface="Archivo Black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118" y="1544750"/>
            <a:ext cx="1496922" cy="107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59"/>
              </a:lnSpc>
            </a:pPr>
            <a:r>
              <a:rPr lang="en-US" sz="7959">
                <a:solidFill>
                  <a:srgbClr val="6CE5E8"/>
                </a:solidFill>
                <a:latin typeface="Archivo Black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21041" y="1329641"/>
            <a:ext cx="5616055" cy="128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6CE5E8"/>
                </a:solidFill>
                <a:latin typeface="Canva Sans Bold"/>
              </a:rPr>
              <a:t>Measurement Technology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28869" y="4043349"/>
            <a:ext cx="5939262" cy="128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6CE5E8"/>
                </a:solidFill>
                <a:latin typeface="Canva Sans Bold"/>
              </a:rPr>
              <a:t>Customization and Style Selection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28869" y="6877198"/>
            <a:ext cx="5030273" cy="128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41B8D5"/>
                </a:solidFill>
                <a:latin typeface="Canva Sans Bold"/>
              </a:rPr>
              <a:t>Craftsmanship and Delivery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21177"/>
            <a:ext cx="9215417" cy="274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9"/>
              </a:lnSpc>
            </a:pPr>
            <a:r>
              <a:rPr lang="en-US" sz="10569">
                <a:solidFill>
                  <a:srgbClr val="322F50"/>
                </a:solidFill>
                <a:latin typeface="Archivo Black Bold"/>
              </a:rPr>
              <a:t>MARKET ANALYSIS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55" y="1188320"/>
            <a:ext cx="9045876" cy="882380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-1466438" y="-1304059"/>
            <a:ext cx="20335009" cy="2332759"/>
            <a:chOff x="0" y="0"/>
            <a:chExt cx="5355723" cy="6143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55723" cy="614389"/>
            </a:xfrm>
            <a:custGeom>
              <a:avLst/>
              <a:gdLst/>
              <a:ahLst/>
              <a:cxnLst/>
              <a:rect r="r" b="b" t="t" l="l"/>
              <a:pathLst>
                <a:path h="614389" w="5355723">
                  <a:moveTo>
                    <a:pt x="0" y="0"/>
                  </a:moveTo>
                  <a:lnTo>
                    <a:pt x="5355723" y="0"/>
                  </a:lnTo>
                  <a:lnTo>
                    <a:pt x="5355723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355723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1930677"/>
            <a:ext cx="10057051" cy="7316157"/>
          </a:xfrm>
          <a:custGeom>
            <a:avLst/>
            <a:gdLst/>
            <a:ahLst/>
            <a:cxnLst/>
            <a:rect r="r" b="b" t="t" l="l"/>
            <a:pathLst>
              <a:path h="7316157" w="10057051">
                <a:moveTo>
                  <a:pt x="0" y="0"/>
                </a:moveTo>
                <a:lnTo>
                  <a:pt x="10057051" y="0"/>
                </a:lnTo>
                <a:lnTo>
                  <a:pt x="10057051" y="7316157"/>
                </a:lnTo>
                <a:lnTo>
                  <a:pt x="0" y="7316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41" t="0" r="-1144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075841"/>
            <a:ext cx="8459917" cy="470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5"/>
              </a:lnSpc>
            </a:pPr>
            <a:r>
              <a:rPr lang="en-US" sz="2961">
                <a:solidFill>
                  <a:srgbClr val="000000"/>
                </a:solidFill>
                <a:latin typeface="Archivo Black"/>
              </a:rPr>
              <a:t>Mtailor operates in a dynamic market fueled by the increasing demand for personalized fashion. With a focus on innovative technology, the company taps into the growing trend of custom-tailored clothing. This positions Mtailor strategically, appealing to consumers seeking unique, high-quality garments in the evolving fashion landscape.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11827"/>
            <a:ext cx="8518682" cy="4955166"/>
            <a:chOff x="0" y="0"/>
            <a:chExt cx="2243603" cy="1305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3604" cy="1305064"/>
            </a:xfrm>
            <a:custGeom>
              <a:avLst/>
              <a:gdLst/>
              <a:ahLst/>
              <a:cxnLst/>
              <a:rect r="r" b="b" t="t" l="l"/>
              <a:pathLst>
                <a:path h="1305064" w="2243604">
                  <a:moveTo>
                    <a:pt x="0" y="0"/>
                  </a:moveTo>
                  <a:lnTo>
                    <a:pt x="2243604" y="0"/>
                  </a:lnTo>
                  <a:lnTo>
                    <a:pt x="2243604" y="1305064"/>
                  </a:lnTo>
                  <a:lnTo>
                    <a:pt x="0" y="1305064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43603" cy="1352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07657" y="3030542"/>
            <a:ext cx="3651684" cy="5477525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9196" t="0" r="-9196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866998" y="3030542"/>
            <a:ext cx="3651684" cy="5477525"/>
            <a:chOff x="0" y="0"/>
            <a:chExt cx="6350000" cy="952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8815" t="0" r="-881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857250" y="9731710"/>
            <a:ext cx="20002500" cy="891615"/>
            <a:chOff x="0" y="0"/>
            <a:chExt cx="5268148" cy="2348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68148" cy="234829"/>
            </a:xfrm>
            <a:custGeom>
              <a:avLst/>
              <a:gdLst/>
              <a:ahLst/>
              <a:cxnLst/>
              <a:rect r="r" b="b" t="t" l="l"/>
              <a:pathLst>
                <a:path h="234829" w="5268148">
                  <a:moveTo>
                    <a:pt x="0" y="0"/>
                  </a:moveTo>
                  <a:lnTo>
                    <a:pt x="5268148" y="0"/>
                  </a:lnTo>
                  <a:lnTo>
                    <a:pt x="5268148" y="234829"/>
                  </a:lnTo>
                  <a:lnTo>
                    <a:pt x="0" y="23482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268148" cy="282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432141" y="171450"/>
            <a:ext cx="8392523" cy="251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25"/>
              </a:lnSpc>
            </a:pPr>
            <a:r>
              <a:rPr lang="en-US" sz="9625">
                <a:solidFill>
                  <a:srgbClr val="322F50"/>
                </a:solidFill>
                <a:latin typeface="Archivo Black Bold"/>
              </a:rPr>
              <a:t>COMPANY GOALS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32141" y="2925767"/>
            <a:ext cx="7827159" cy="40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6"/>
              </a:lnSpc>
            </a:pPr>
            <a:r>
              <a:rPr lang="en-US" sz="2522">
                <a:solidFill>
                  <a:srgbClr val="322F50"/>
                </a:solidFill>
                <a:latin typeface="Archivo Black"/>
              </a:rPr>
              <a:t>Mtailor's goals center on revolutionizing personalized fashion through technology. We aim to expand our global footprint, enhance our app with cutting-edge features, and remain at the forefront of sustainability. Our mission is to empower individuals with unique, perfectly fitted garments and an unparalleled customization experience.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421451"/>
            <a:ext cx="5917708" cy="5917708"/>
            <a:chOff x="0" y="0"/>
            <a:chExt cx="7890277" cy="78902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687" t="0" r="14687" b="0"/>
            <a:stretch>
              <a:fillRect/>
            </a:stretch>
          </p:blipFill>
          <p:spPr>
            <a:xfrm flipH="false" flipV="false">
              <a:off x="0" y="0"/>
              <a:ext cx="7890277" cy="789027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064667" y="0"/>
            <a:ext cx="2704368" cy="2035691"/>
            <a:chOff x="0" y="0"/>
            <a:chExt cx="3605823" cy="27142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745" t="0" r="5745" b="0"/>
            <a:stretch>
              <a:fillRect/>
            </a:stretch>
          </p:blipFill>
          <p:spPr>
            <a:xfrm flipH="false" flipV="false">
              <a:off x="0" y="0"/>
              <a:ext cx="3605823" cy="27142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5149343" y="6357413"/>
            <a:ext cx="2704368" cy="3929587"/>
            <a:chOff x="0" y="0"/>
            <a:chExt cx="3605823" cy="523945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1595" r="0" b="1595"/>
            <a:stretch>
              <a:fillRect/>
            </a:stretch>
          </p:blipFill>
          <p:spPr>
            <a:xfrm flipH="false" flipV="false">
              <a:off x="0" y="0"/>
              <a:ext cx="3605823" cy="523945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5327720" y="1213913"/>
            <a:ext cx="2704368" cy="3929587"/>
            <a:chOff x="0" y="0"/>
            <a:chExt cx="3605823" cy="523945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7052" t="0" r="27052" b="0"/>
            <a:stretch>
              <a:fillRect/>
            </a:stretch>
          </p:blipFill>
          <p:spPr>
            <a:xfrm flipH="false" flipV="false">
              <a:off x="0" y="0"/>
              <a:ext cx="3605823" cy="523945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2226191"/>
            <a:ext cx="7968507" cy="274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9"/>
              </a:lnSpc>
            </a:pPr>
            <a:r>
              <a:rPr lang="en-US" sz="10569">
                <a:solidFill>
                  <a:srgbClr val="FFFFFF"/>
                </a:solidFill>
                <a:latin typeface="Archivo Black Bold"/>
              </a:rPr>
              <a:t>CURRENT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332680"/>
            <a:ext cx="6962974" cy="36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2"/>
              </a:lnSpc>
            </a:pPr>
            <a:r>
              <a:rPr lang="en-US" sz="2323">
                <a:solidFill>
                  <a:srgbClr val="FFFFFF"/>
                </a:solidFill>
                <a:latin typeface="Montserrat Classic"/>
              </a:rPr>
              <a:t>Mtailor is set to introduce its imminent project, which will bring state-of-the-art 3D visualization and rendering technologies to the forefront.This innovation enhances the customization experience, offering users a realistic preview of their personalized garments. A groundbreaking step in redefining how individuals engage with and visualize their distinct styles.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0114" y="0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041404"/>
            <a:ext cx="11300114" cy="2332759"/>
            <a:chOff x="0" y="0"/>
            <a:chExt cx="2976162" cy="6143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76162" cy="614389"/>
            </a:xfrm>
            <a:custGeom>
              <a:avLst/>
              <a:gdLst/>
              <a:ahLst/>
              <a:cxnLst/>
              <a:rect r="r" b="b" t="t" l="l"/>
              <a:pathLst>
                <a:path h="614389" w="2976162">
                  <a:moveTo>
                    <a:pt x="0" y="0"/>
                  </a:moveTo>
                  <a:lnTo>
                    <a:pt x="2976162" y="0"/>
                  </a:lnTo>
                  <a:lnTo>
                    <a:pt x="2976162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976162" cy="719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Archivo Black"/>
                </a:rPr>
                <a:t>Motivations to Join Mtailor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7514" y="5031034"/>
            <a:ext cx="11075527" cy="422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7"/>
              </a:lnSpc>
              <a:spcBef>
                <a:spcPct val="0"/>
              </a:spcBef>
            </a:pPr>
            <a:r>
              <a:rPr lang="en-US" sz="4012">
                <a:solidFill>
                  <a:srgbClr val="000000"/>
                </a:solidFill>
                <a:latin typeface="Archivo Black"/>
              </a:rPr>
              <a:t>Joining Mtailor means entering a realm of innovation, where cutting-edge technology meets personalized fashion. Here, I'll contribute to revolutionizing the industry, creating unique styles, and delivering perfect fits.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284541" y="0"/>
            <a:ext cx="7580168" cy="11398827"/>
            <a:chOff x="0" y="0"/>
            <a:chExt cx="1996423" cy="30021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393041" y="1326450"/>
            <a:ext cx="6894959" cy="940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203" indent="-442602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rchivo Black"/>
              </a:rPr>
              <a:t>Innovative Atmosphere</a:t>
            </a:r>
          </a:p>
          <a:p>
            <a:pPr>
              <a:lnSpc>
                <a:spcPts val="5740"/>
              </a:lnSpc>
            </a:pPr>
          </a:p>
          <a:p>
            <a:pPr marL="885203" indent="-442602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rchivo Black"/>
              </a:rPr>
              <a:t>Collaborative Culture</a:t>
            </a:r>
          </a:p>
          <a:p>
            <a:pPr>
              <a:lnSpc>
                <a:spcPts val="5740"/>
              </a:lnSpc>
            </a:pPr>
          </a:p>
          <a:p>
            <a:pPr marL="885203" indent="-442602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rchivo Black"/>
              </a:rPr>
              <a:t>Technology-Driven Workspace</a:t>
            </a:r>
          </a:p>
          <a:p>
            <a:pPr>
              <a:lnSpc>
                <a:spcPts val="5740"/>
              </a:lnSpc>
            </a:pPr>
          </a:p>
          <a:p>
            <a:pPr marL="885203" indent="-442602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rchivo Black"/>
              </a:rPr>
              <a:t>Recognition of Individuality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</a:p>
          <a:p>
            <a:pPr algn="ctr">
              <a:lnSpc>
                <a:spcPts val="57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84541" y="0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75596"/>
            <a:ext cx="11300114" cy="2332759"/>
            <a:chOff x="0" y="0"/>
            <a:chExt cx="2976162" cy="6143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76162" cy="614389"/>
            </a:xfrm>
            <a:custGeom>
              <a:avLst/>
              <a:gdLst/>
              <a:ahLst/>
              <a:cxnLst/>
              <a:rect r="r" b="b" t="t" l="l"/>
              <a:pathLst>
                <a:path h="614389" w="2976162">
                  <a:moveTo>
                    <a:pt x="0" y="0"/>
                  </a:moveTo>
                  <a:lnTo>
                    <a:pt x="2976162" y="0"/>
                  </a:lnTo>
                  <a:lnTo>
                    <a:pt x="2976162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976162" cy="719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Archivo Black"/>
                </a:rPr>
                <a:t>Cultural Fit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785527" y="280346"/>
            <a:ext cx="4473773" cy="8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Key Takeways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2348" y="3011319"/>
            <a:ext cx="10500352" cy="5473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  <a:spcBef>
                <a:spcPct val="0"/>
              </a:spcBef>
            </a:pPr>
            <a:r>
              <a:rPr lang="en-US" sz="3861">
                <a:solidFill>
                  <a:srgbClr val="071D38"/>
                </a:solidFill>
                <a:latin typeface="Archivo Black"/>
              </a:rPr>
              <a:t>My qualities align seamlessly with Mtailor's culture and goals. Through innovation, customer-centricity, and a self-driven mindset, I can contribute effectively to the company's success. Embracing continuous learning, I am poised to play a pivotal role in advancing our shared objectives.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03408" y="1832372"/>
            <a:ext cx="6584592" cy="5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FFFFF"/>
                </a:solidFill>
                <a:latin typeface="Archivo Black"/>
              </a:rPr>
              <a:t>1. Innovation-driven customer-centricity.</a:t>
            </a:r>
          </a:p>
          <a:p>
            <a:pPr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FFFFF"/>
                </a:solidFill>
                <a:latin typeface="Archivo Black"/>
              </a:rPr>
              <a:t>2. Empowering self-driven professional growth.</a:t>
            </a:r>
          </a:p>
          <a:p>
            <a:pPr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FFFFF"/>
                </a:solidFill>
                <a:latin typeface="Archivo Black"/>
              </a:rPr>
              <a:t>3. Collaborative culture fosters team synergy.</a:t>
            </a:r>
          </a:p>
          <a:p>
            <a:pPr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FFFFF"/>
                </a:solidFill>
                <a:latin typeface="Archivo Black"/>
              </a:rPr>
              <a:t>4. Adaptable mindset embraces continuous learning.</a:t>
            </a:r>
          </a:p>
          <a:p>
            <a:pPr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FFFFF"/>
                </a:solidFill>
                <a:latin typeface="Archivo Black"/>
              </a:rPr>
              <a:t>5. Goal-oriented ethos propels organizational success.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83505" y="269955"/>
            <a:ext cx="2704368" cy="3929587"/>
            <a:chOff x="0" y="0"/>
            <a:chExt cx="3605823" cy="523945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052" t="0" r="27052" b="0"/>
            <a:stretch>
              <a:fillRect/>
            </a:stretch>
          </p:blipFill>
          <p:spPr>
            <a:xfrm flipH="false" flipV="false">
              <a:off x="0" y="0"/>
              <a:ext cx="3605823" cy="523945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4128934" y="5143500"/>
            <a:ext cx="4159066" cy="2339475"/>
          </a:xfrm>
          <a:custGeom>
            <a:avLst/>
            <a:gdLst/>
            <a:ahLst/>
            <a:cxnLst/>
            <a:rect r="r" b="b" t="t" l="l"/>
            <a:pathLst>
              <a:path h="2339475" w="4159066">
                <a:moveTo>
                  <a:pt x="0" y="0"/>
                </a:moveTo>
                <a:lnTo>
                  <a:pt x="4159066" y="0"/>
                </a:lnTo>
                <a:lnTo>
                  <a:pt x="4159066" y="2339475"/>
                </a:lnTo>
                <a:lnTo>
                  <a:pt x="0" y="2339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96600" y="165180"/>
            <a:ext cx="6773980" cy="88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FFFFFF"/>
                </a:solidFill>
                <a:latin typeface="Canva Sans Bold"/>
              </a:rPr>
              <a:t>My Value Proposition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925" y="1147109"/>
            <a:ext cx="13346869" cy="58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9"/>
              </a:lnSpc>
            </a:pPr>
            <a:r>
              <a:rPr lang="en-US" sz="3385">
                <a:solidFill>
                  <a:srgbClr val="FFFFFF"/>
                </a:solidFill>
                <a:latin typeface="Canva Sans Bold"/>
              </a:rPr>
              <a:t>This is the value i bring to Mtailor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14896" y="2644245"/>
            <a:ext cx="9937389" cy="798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Collaborative and team-focused demeanor.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Continuous Learning and Practice mindset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Experience and certification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      in Data analytics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Experience and certifications in sales management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Experience and certifications in business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      development and  business operation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Experience and certification in finance &amp;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      </a:t>
            </a:r>
            <a:r>
              <a:rPr lang="en-US" sz="3000">
                <a:solidFill>
                  <a:srgbClr val="FFFFFF"/>
                </a:solidFill>
                <a:latin typeface="Canva Sans"/>
              </a:rPr>
              <a:t>quantitative modelling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Entrepreneurship and innovation- submitted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      proposals to different companies.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Proposal for countering IDFA effect in marketing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27727" y="-1111827"/>
            <a:ext cx="6463145" cy="11398827"/>
            <a:chOff x="0" y="0"/>
            <a:chExt cx="1702228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2228" cy="3002160"/>
            </a:xfrm>
            <a:custGeom>
              <a:avLst/>
              <a:gdLst/>
              <a:ahLst/>
              <a:cxnLst/>
              <a:rect r="r" b="b" t="t" l="l"/>
              <a:pathLst>
                <a:path h="3002160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103413" y="1028700"/>
            <a:ext cx="6346073" cy="9258300"/>
            <a:chOff x="0" y="0"/>
            <a:chExt cx="4372610" cy="6379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6510"/>
              <a:ext cx="434721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47210">
                  <a:moveTo>
                    <a:pt x="4347210" y="0"/>
                  </a:moveTo>
                  <a:lnTo>
                    <a:pt x="0" y="1079500"/>
                  </a:lnTo>
                  <a:lnTo>
                    <a:pt x="0" y="6350000"/>
                  </a:lnTo>
                  <a:lnTo>
                    <a:pt x="4347210" y="6350000"/>
                  </a:lnTo>
                  <a:lnTo>
                    <a:pt x="4347210" y="0"/>
                  </a:lnTo>
                  <a:close/>
                </a:path>
              </a:pathLst>
            </a:custGeom>
            <a:blipFill>
              <a:blip r:embed="rId2"/>
              <a:stretch>
                <a:fillRect l="-23035" t="0" r="-2303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72610" cy="6379210"/>
            </a:xfrm>
            <a:custGeom>
              <a:avLst/>
              <a:gdLst/>
              <a:ahLst/>
              <a:cxnLst/>
              <a:rect r="r" b="b" t="t" l="l"/>
              <a:pathLst>
                <a:path h="6379210" w="4372610">
                  <a:moveTo>
                    <a:pt x="4372610" y="6379210"/>
                  </a:moveTo>
                  <a:lnTo>
                    <a:pt x="0" y="6379210"/>
                  </a:lnTo>
                  <a:lnTo>
                    <a:pt x="0" y="1085850"/>
                  </a:lnTo>
                  <a:lnTo>
                    <a:pt x="4372610" y="0"/>
                  </a:lnTo>
                  <a:lnTo>
                    <a:pt x="4372610" y="6379210"/>
                  </a:lnTo>
                  <a:close/>
                  <a:moveTo>
                    <a:pt x="25400" y="6353810"/>
                  </a:moveTo>
                  <a:lnTo>
                    <a:pt x="4347210" y="6353810"/>
                  </a:lnTo>
                  <a:lnTo>
                    <a:pt x="4347210" y="33020"/>
                  </a:lnTo>
                  <a:lnTo>
                    <a:pt x="25400" y="1106170"/>
                  </a:lnTo>
                  <a:lnTo>
                    <a:pt x="25400" y="6353810"/>
                  </a:lnTo>
                  <a:close/>
                </a:path>
              </a:pathLst>
            </a:custGeom>
            <a:solidFill>
              <a:srgbClr val="322F5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1028700"/>
            <a:ext cx="10598727" cy="2332759"/>
            <a:chOff x="0" y="0"/>
            <a:chExt cx="2791434" cy="614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91434" cy="614389"/>
            </a:xfrm>
            <a:custGeom>
              <a:avLst/>
              <a:gdLst/>
              <a:ahLst/>
              <a:cxnLst/>
              <a:rect r="r" b="b" t="t" l="l"/>
              <a:pathLst>
                <a:path h="614389" w="2791434">
                  <a:moveTo>
                    <a:pt x="0" y="0"/>
                  </a:moveTo>
                  <a:lnTo>
                    <a:pt x="2791434" y="0"/>
                  </a:lnTo>
                  <a:lnTo>
                    <a:pt x="2791434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91434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-570461" y="8598477"/>
            <a:ext cx="97144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972158" y="1672495"/>
            <a:ext cx="9215417" cy="141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419" y="4053684"/>
            <a:ext cx="10394309" cy="398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5"/>
              </a:lnSpc>
            </a:pPr>
            <a:r>
              <a:rPr lang="en-US" sz="3761">
                <a:solidFill>
                  <a:srgbClr val="000000"/>
                </a:solidFill>
                <a:latin typeface="Montserrat Classic Bold"/>
              </a:rPr>
              <a:t>Mtailor revolutionizes the fashion experience with cutting-edge technology, offering personalized, custom-tailored apparel through our mobile app. Blending innovation and craftsmanship, ensuring each garment reflects individual style.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84541" y="0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75596"/>
            <a:ext cx="11300114" cy="2332759"/>
            <a:chOff x="0" y="0"/>
            <a:chExt cx="2976162" cy="6143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76162" cy="614389"/>
            </a:xfrm>
            <a:custGeom>
              <a:avLst/>
              <a:gdLst/>
              <a:ahLst/>
              <a:cxnLst/>
              <a:rect r="r" b="b" t="t" l="l"/>
              <a:pathLst>
                <a:path h="614389" w="2976162">
                  <a:moveTo>
                    <a:pt x="0" y="0"/>
                  </a:moveTo>
                  <a:lnTo>
                    <a:pt x="2976162" y="0"/>
                  </a:lnTo>
                  <a:lnTo>
                    <a:pt x="2976162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976162" cy="719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Archivo Black"/>
                </a:rPr>
                <a:t>Mtailor Technology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300114" y="0"/>
            <a:ext cx="6987886" cy="8480547"/>
          </a:xfrm>
          <a:custGeom>
            <a:avLst/>
            <a:gdLst/>
            <a:ahLst/>
            <a:cxnLst/>
            <a:rect r="r" b="b" t="t" l="l"/>
            <a:pathLst>
              <a:path h="8480547" w="6987886">
                <a:moveTo>
                  <a:pt x="0" y="0"/>
                </a:moveTo>
                <a:lnTo>
                  <a:pt x="6987886" y="0"/>
                </a:lnTo>
                <a:lnTo>
                  <a:pt x="6987886" y="8480547"/>
                </a:lnTo>
                <a:lnTo>
                  <a:pt x="0" y="8480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25" t="0" r="-1067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1194" y="3329328"/>
            <a:ext cx="8341309" cy="540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071D38"/>
                </a:solidFill>
                <a:latin typeface="Archivo Black"/>
              </a:rPr>
              <a:t>Mtailor's technology is an advanced platform that revolutionizes custom clothing. Using cutting-edge AI, it precisely captures body measurements through a mobile app, creating a seamless virtual fitting experience for personalized and innovative fashion solutions. This AI Technology is 20% more accurate than a professional tailor.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27727" y="-1111827"/>
            <a:ext cx="6463145" cy="11398827"/>
            <a:chOff x="0" y="0"/>
            <a:chExt cx="1702228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2228" cy="3002160"/>
            </a:xfrm>
            <a:custGeom>
              <a:avLst/>
              <a:gdLst/>
              <a:ahLst/>
              <a:cxnLst/>
              <a:rect r="r" b="b" t="t" l="l"/>
              <a:pathLst>
                <a:path h="3002160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845511" y="389659"/>
            <a:ext cx="9507682" cy="950768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0" y="1025883"/>
            <a:ext cx="14194308" cy="2332759"/>
            <a:chOff x="0" y="0"/>
            <a:chExt cx="3738419" cy="614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8419" cy="614389"/>
            </a:xfrm>
            <a:custGeom>
              <a:avLst/>
              <a:gdLst/>
              <a:ahLst/>
              <a:cxnLst/>
              <a:rect r="r" b="b" t="t" l="l"/>
              <a:pathLst>
                <a:path h="614389" w="3738419">
                  <a:moveTo>
                    <a:pt x="0" y="0"/>
                  </a:moveTo>
                  <a:lnTo>
                    <a:pt x="3738419" y="0"/>
                  </a:lnTo>
                  <a:lnTo>
                    <a:pt x="3738419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738419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041609" y="2520315"/>
            <a:ext cx="5246391" cy="5246370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5000" r="0" b="-2500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72158" y="1672495"/>
            <a:ext cx="9215417" cy="141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VISION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156500"/>
            <a:ext cx="8875553" cy="410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1">
                <a:solidFill>
                  <a:srgbClr val="000000"/>
                </a:solidFill>
                <a:latin typeface="Montserrat Classic Bold"/>
              </a:rPr>
              <a:t> Revolutionizing global closets with leading-edge technology, envisaging a world where individuality thrives through uniquely tailored, effortlessly chic fashion experiences.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9605119"/>
            <a:ext cx="7321937" cy="68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 u="sng">
                <a:solidFill>
                  <a:srgbClr val="071D38"/>
                </a:solidFill>
                <a:latin typeface="Arimo"/>
                <a:hlinkClick r:id="rId4" tooltip="https://www.mtailor.com/about-us"/>
              </a:rPr>
              <a:t>https://www.mtailor.com/about-us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450" y="3320543"/>
            <a:ext cx="9144000" cy="183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3"/>
              </a:lnSpc>
            </a:pPr>
            <a:r>
              <a:rPr lang="en-US" sz="5223">
                <a:solidFill>
                  <a:srgbClr val="071D38"/>
                </a:solidFill>
                <a:latin typeface="Archivo Black"/>
              </a:rPr>
              <a:t>Pioneering Unmatched Style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6191" y="4509655"/>
            <a:ext cx="11710555" cy="2332759"/>
            <a:chOff x="0" y="0"/>
            <a:chExt cx="3084261" cy="6143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4261" cy="614389"/>
            </a:xfrm>
            <a:custGeom>
              <a:avLst/>
              <a:gdLst/>
              <a:ahLst/>
              <a:cxnLst/>
              <a:rect r="r" b="b" t="t" l="l"/>
              <a:pathLst>
                <a:path h="614389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084261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79632" y="7917883"/>
            <a:ext cx="3008796" cy="807883"/>
            <a:chOff x="0" y="0"/>
            <a:chExt cx="1090575" cy="2928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0575" cy="292827"/>
            </a:xfrm>
            <a:custGeom>
              <a:avLst/>
              <a:gdLst/>
              <a:ahLst/>
              <a:cxnLst/>
              <a:rect r="r" b="b" t="t" l="l"/>
              <a:pathLst>
                <a:path h="292827" w="1090575">
                  <a:moveTo>
                    <a:pt x="0" y="0"/>
                  </a:moveTo>
                  <a:lnTo>
                    <a:pt x="1090575" y="0"/>
                  </a:lnTo>
                  <a:lnTo>
                    <a:pt x="1090575" y="292827"/>
                  </a:lnTo>
                  <a:lnTo>
                    <a:pt x="0" y="292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90575" cy="340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696191" y="-6754654"/>
            <a:ext cx="19656228" cy="11056490"/>
            <a:chOff x="0" y="0"/>
            <a:chExt cx="112890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41860" r="0" b="-4186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617786" y="6842414"/>
            <a:ext cx="6463145" cy="3283527"/>
            <a:chOff x="0" y="0"/>
            <a:chExt cx="1702228" cy="8647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02228" cy="864797"/>
            </a:xfrm>
            <a:custGeom>
              <a:avLst/>
              <a:gdLst/>
              <a:ahLst/>
              <a:cxnLst/>
              <a:rect r="r" b="b" t="t" l="l"/>
              <a:pathLst>
                <a:path h="864797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864797"/>
                  </a:lnTo>
                  <a:lnTo>
                    <a:pt x="0" y="864797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02228" cy="912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87794" y="5153449"/>
            <a:ext cx="9215417" cy="141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MISSION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5765" y="7491141"/>
            <a:ext cx="12460417" cy="227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5"/>
              </a:lnSpc>
            </a:pPr>
            <a:r>
              <a:rPr lang="en-US" sz="3261">
                <a:solidFill>
                  <a:srgbClr val="000000"/>
                </a:solidFill>
                <a:latin typeface="Archivo Black"/>
              </a:rPr>
              <a:t>Empower individuals to embrace their uniqueness by providing accessible, high-quality, and custom-tailored clothing, driven by innovation, craftsmanship, and a commitment to personalized excellence.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31665" y="7971549"/>
            <a:ext cx="2856764" cy="56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7"/>
              </a:lnSpc>
            </a:pPr>
            <a:r>
              <a:rPr lang="en-US" sz="3219" u="sng">
                <a:solidFill>
                  <a:srgbClr val="071D38"/>
                </a:solidFill>
                <a:latin typeface="Archivo Black"/>
                <a:hlinkClick r:id="rId3" tooltip="https://www.mtailor.com/about-us#:~:text=While%20other%20companies,above%207%20feet."/>
              </a:rPr>
              <a:t>READ MORE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0114" y="0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96098"/>
            <a:ext cx="5461874" cy="89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3"/>
              </a:lnSpc>
            </a:pPr>
            <a:r>
              <a:rPr lang="en-US" sz="6603">
                <a:solidFill>
                  <a:srgbClr val="FFFFFF"/>
                </a:solidFill>
                <a:latin typeface="Archivo Black Bold"/>
              </a:rPr>
              <a:t>OUR TEAM 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44776" y="4733673"/>
            <a:ext cx="2563646" cy="256363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71D3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-2095640" y="1624533"/>
            <a:ext cx="11710555" cy="2332759"/>
            <a:chOff x="0" y="0"/>
            <a:chExt cx="3084261" cy="614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84261" cy="614389"/>
            </a:xfrm>
            <a:custGeom>
              <a:avLst/>
              <a:gdLst/>
              <a:ahLst/>
              <a:cxnLst/>
              <a:rect r="r" b="b" t="t" l="l"/>
              <a:pathLst>
                <a:path h="614389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084261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7111" y="2177264"/>
            <a:ext cx="9215417" cy="14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CULTURE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810528" y="1150560"/>
            <a:ext cx="2563646" cy="2563636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71D3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12583" y="5413165"/>
            <a:ext cx="9031417" cy="418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sz="2961">
                <a:solidFill>
                  <a:srgbClr val="071D38"/>
                </a:solidFill>
                <a:latin typeface="Archivo Black"/>
              </a:rPr>
              <a:t>At MTailor, the focus is on constructing the world's most precise body measurement technology, seamlessly integrated with in-house clothing production. Machine learning models ensure measurements surpass traditional tailoring accuracy, advocating that every customer deserves an impeccable fit.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4266038"/>
            <a:ext cx="7325305" cy="143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8"/>
              </a:lnSpc>
            </a:pPr>
            <a:r>
              <a:rPr lang="en-US" sz="4491">
                <a:solidFill>
                  <a:srgbClr val="071D38"/>
                </a:solidFill>
                <a:latin typeface="Archivo Black"/>
              </a:rPr>
              <a:t> Scientists at Heart</a:t>
            </a:r>
          </a:p>
          <a:p>
            <a:pPr algn="ctr">
              <a:lnSpc>
                <a:spcPts val="5308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1452514" y="152400"/>
            <a:ext cx="7580168" cy="11398827"/>
            <a:chOff x="0" y="0"/>
            <a:chExt cx="1996423" cy="30021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174452" y="263335"/>
            <a:ext cx="4590536" cy="214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FFFFF"/>
                </a:solidFill>
                <a:latin typeface="Canva Sans Bold"/>
              </a:rPr>
              <a:t>Core Values</a:t>
            </a:r>
          </a:p>
          <a:p>
            <a:pPr algn="ctr">
              <a:lnSpc>
                <a:spcPts val="867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300114" y="1800739"/>
            <a:ext cx="6987886" cy="1247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46" indent="-474973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Archivo Black"/>
              </a:rPr>
              <a:t>Data And Testin</a:t>
            </a:r>
          </a:p>
          <a:p>
            <a:pPr marL="949946" indent="-474973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Archivo Black Bold"/>
              </a:rPr>
              <a:t>Customer-Focused Mindset</a:t>
            </a:r>
          </a:p>
          <a:p>
            <a:pPr marL="949946" indent="-474973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Archivo Black Bold"/>
              </a:rPr>
              <a:t>Teamwork</a:t>
            </a:r>
          </a:p>
          <a:p>
            <a:pPr algn="l" marL="949946" indent="-474973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Archivo Black Bold"/>
              </a:rPr>
              <a:t>Continual Growth </a:t>
            </a: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Archivo Black"/>
              </a:rPr>
              <a:t>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9773" y="0"/>
            <a:ext cx="9580418" cy="11398827"/>
            <a:chOff x="0" y="0"/>
            <a:chExt cx="2523238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3238" cy="3002160"/>
            </a:xfrm>
            <a:custGeom>
              <a:avLst/>
              <a:gdLst/>
              <a:ahLst/>
              <a:cxnLst/>
              <a:rect r="r" b="b" t="t" l="l"/>
              <a:pathLst>
                <a:path h="3002160" w="2523238">
                  <a:moveTo>
                    <a:pt x="0" y="0"/>
                  </a:moveTo>
                  <a:lnTo>
                    <a:pt x="2523238" y="0"/>
                  </a:lnTo>
                  <a:lnTo>
                    <a:pt x="252323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2323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2268" y="2613314"/>
            <a:ext cx="2072986" cy="207298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12901" y="780184"/>
            <a:ext cx="10615488" cy="163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74"/>
              </a:lnSpc>
            </a:pPr>
            <a:r>
              <a:rPr lang="en-US" sz="12174">
                <a:solidFill>
                  <a:srgbClr val="FFFFFF"/>
                </a:solidFill>
                <a:latin typeface="Archivo Black Bold"/>
              </a:rPr>
              <a:t>MILES</a:t>
            </a:r>
            <a:r>
              <a:rPr lang="en-US" sz="12174">
                <a:solidFill>
                  <a:srgbClr val="322F50"/>
                </a:solidFill>
                <a:latin typeface="Archivo Black Bold"/>
              </a:rPr>
              <a:t>TONE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6358" y="3356011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322F50"/>
                </a:solidFill>
                <a:latin typeface="Archivo Black Bold"/>
              </a:rPr>
              <a:t>2013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40997" y="2814931"/>
            <a:ext cx="4906787" cy="238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FFFFFF"/>
                </a:solidFill>
                <a:latin typeface="Archivo Black"/>
              </a:rPr>
              <a:t>Mtailor was founded, introducing the concept of custom-tailored clothing through a mobile app, revolutionizing the traditional fashion industry.</a:t>
            </a:r>
          </a:p>
          <a:p>
            <a:pPr>
              <a:lnSpc>
                <a:spcPts val="320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522268" y="5133975"/>
            <a:ext cx="2072986" cy="207298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6358" y="5876673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322F50"/>
                </a:solidFill>
                <a:latin typeface="Archivo Black Bold"/>
              </a:rPr>
              <a:t>2015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40997" y="5335592"/>
            <a:ext cx="4906787" cy="198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FFFFFF"/>
                </a:solidFill>
                <a:latin typeface="Archivo Black"/>
              </a:rPr>
              <a:t>Achieved a significant milestone by developing and implementing cutting-edge measurement technology for accurate and personalized fittings.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22268" y="7654636"/>
            <a:ext cx="2072986" cy="207298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26358" y="8397334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322F50"/>
                </a:solidFill>
                <a:latin typeface="Archivo Black Bold"/>
              </a:rPr>
              <a:t>2016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40997" y="7856254"/>
            <a:ext cx="4906787" cy="198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FFFFFF"/>
                </a:solidFill>
                <a:latin typeface="Archivo Black"/>
              </a:rPr>
              <a:t>Launched the Mtailor app, providing users with a user-friendly platform to seamlessly measure themselves and order bespoke garments with ease.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933785" y="2613314"/>
            <a:ext cx="2072986" cy="207298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137874" y="3356011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FFFFFF"/>
                </a:solidFill>
                <a:latin typeface="Archivo Black Bold"/>
              </a:rPr>
              <a:t>2018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52513" y="2814931"/>
            <a:ext cx="4906787" cy="198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322F50"/>
                </a:solidFill>
                <a:latin typeface="Archivo Black"/>
              </a:rPr>
              <a:t>Diversified product offerings to include a wide range of apparel, expanding beyond shirts to meet growing customer demand for custom-tailored clothing.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933785" y="5172075"/>
            <a:ext cx="2072986" cy="207298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137874" y="5914773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FFFFFF"/>
                </a:solidFill>
                <a:latin typeface="Archivo Black Bold"/>
              </a:rPr>
              <a:t>2020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52513" y="5353295"/>
            <a:ext cx="4906787" cy="238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322F50"/>
                </a:solidFill>
                <a:latin typeface="Archivo Black"/>
              </a:rPr>
              <a:t>Continued technological advancements, enhancing the app's features to improve user experience, including more precise measurements and an expanded catalog of customizable styles.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933785" y="7654636"/>
            <a:ext cx="2072986" cy="207298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137874" y="8397334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FFFFFF"/>
                </a:solidFill>
                <a:latin typeface="Archivo Black Bold"/>
              </a:rPr>
              <a:t>2023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52513" y="7856254"/>
            <a:ext cx="4906787" cy="278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322F50"/>
                </a:solidFill>
                <a:latin typeface="Archivo Black"/>
              </a:rPr>
              <a:t>Garnered global recognition for innovation in the fashion-tech space, solidifying Mtailor's position as a leader in personalized, tech-driven apparel. as of 2023, the annual revenue has exceeded USD 5 million.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0114" y="0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96098"/>
            <a:ext cx="5461874" cy="89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3"/>
              </a:lnSpc>
            </a:pPr>
            <a:r>
              <a:rPr lang="en-US" sz="6603">
                <a:solidFill>
                  <a:srgbClr val="FFFFFF"/>
                </a:solidFill>
                <a:latin typeface="Archivo Black Bold"/>
              </a:rPr>
              <a:t>OUR TEAM 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44776" y="4733673"/>
            <a:ext cx="2563646" cy="256363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2583" y="1150560"/>
            <a:ext cx="11710555" cy="2563636"/>
            <a:chOff x="0" y="0"/>
            <a:chExt cx="3084261" cy="6751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84261" cy="675196"/>
            </a:xfrm>
            <a:custGeom>
              <a:avLst/>
              <a:gdLst/>
              <a:ahLst/>
              <a:cxnLst/>
              <a:rect r="r" b="b" t="t" l="l"/>
              <a:pathLst>
                <a:path h="675196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675196"/>
                  </a:lnTo>
                  <a:lnTo>
                    <a:pt x="0" y="675196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084261" cy="72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7111" y="2177264"/>
            <a:ext cx="9215417" cy="14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TEAM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810528" y="1150560"/>
            <a:ext cx="2563646" cy="2563636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2583" y="4666998"/>
            <a:ext cx="9031417" cy="365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5"/>
              </a:lnSpc>
            </a:pPr>
            <a:r>
              <a:rPr lang="en-US" sz="2961">
                <a:solidFill>
                  <a:srgbClr val="071D38"/>
                </a:solidFill>
                <a:latin typeface="Archivo Black"/>
              </a:rPr>
              <a:t>Mtailor's dynamic team comprises tech innovators, fashion experts, and dedicated professionals united by a passion for transforming the apparel industry. Together, they redefine personalized fashion through cutting-edge technology and creativity.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26599" y="506911"/>
            <a:ext cx="4229856" cy="182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9"/>
              </a:lnSpc>
            </a:pPr>
          </a:p>
          <a:p>
            <a:pPr>
              <a:lnSpc>
                <a:spcPts val="3529"/>
              </a:lnSpc>
            </a:pPr>
          </a:p>
          <a:p>
            <a:pPr>
              <a:lnSpc>
                <a:spcPts val="3529"/>
              </a:lnSpc>
            </a:pPr>
            <a:r>
              <a:rPr lang="en-US" sz="3529">
                <a:solidFill>
                  <a:srgbClr val="FFFFFF"/>
                </a:solidFill>
                <a:latin typeface="Archivo Black Bold"/>
              </a:rPr>
              <a:t>Miles Penn</a:t>
            </a:r>
          </a:p>
          <a:p>
            <a:pPr>
              <a:lnSpc>
                <a:spcPts val="352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530279" y="2261351"/>
            <a:ext cx="4622496" cy="307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2"/>
              </a:lnSpc>
            </a:pPr>
          </a:p>
          <a:p>
            <a:pPr>
              <a:lnSpc>
                <a:spcPts val="2752"/>
              </a:lnSpc>
            </a:pPr>
          </a:p>
          <a:p>
            <a:pPr>
              <a:lnSpc>
                <a:spcPts val="2752"/>
              </a:lnSpc>
            </a:pPr>
            <a:r>
              <a:rPr lang="en-US" sz="1720">
                <a:solidFill>
                  <a:srgbClr val="FFFFFF"/>
                </a:solidFill>
                <a:latin typeface="Montserrat Classic Medium"/>
              </a:rPr>
              <a:t>Miles Penn</a:t>
            </a:r>
            <a:r>
              <a:rPr lang="en-US" sz="1720">
                <a:solidFill>
                  <a:srgbClr val="FFFFFF"/>
                </a:solidFill>
                <a:latin typeface="Montserrat Classic"/>
              </a:rPr>
              <a:t> is CEO of MTailor; he cofounded his business at the age of 23. Miles graduated from Stanford University and currently resides in San Francisco. Miles Penn has been recognized by Forbes  30 Under 30 List</a:t>
            </a:r>
          </a:p>
          <a:p>
            <a:pPr>
              <a:lnSpc>
                <a:spcPts val="275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374174" y="7585357"/>
            <a:ext cx="4229856" cy="48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9"/>
              </a:lnSpc>
            </a:pPr>
            <a:r>
              <a:rPr lang="en-US" sz="3529">
                <a:solidFill>
                  <a:srgbClr val="FFFFFF"/>
                </a:solidFill>
                <a:latin typeface="Archivo Black Bold"/>
              </a:rPr>
              <a:t>JORDAN KNAPP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74174" y="8258906"/>
            <a:ext cx="4622496" cy="169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2"/>
              </a:lnSpc>
            </a:pPr>
            <a:r>
              <a:rPr lang="en-US" sz="1720">
                <a:solidFill>
                  <a:srgbClr val="FFFFFF"/>
                </a:solidFill>
                <a:latin typeface="Montserrat Classic"/>
              </a:rPr>
              <a:t>Jordan Knapp, based in Salt Lake City, UT, US, is currently a VP of Engineering at MTailor, bringing experience from previous roles at MTailor, Redfin and Knappster Labs, LLC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54926" y="-555914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00114" y="323708"/>
            <a:ext cx="6889793" cy="9258300"/>
          </a:xfrm>
          <a:custGeom>
            <a:avLst/>
            <a:gdLst/>
            <a:ahLst/>
            <a:cxnLst/>
            <a:rect r="r" b="b" t="t" l="l"/>
            <a:pathLst>
              <a:path h="9258300" w="6889793">
                <a:moveTo>
                  <a:pt x="0" y="0"/>
                </a:moveTo>
                <a:lnTo>
                  <a:pt x="6889793" y="0"/>
                </a:lnTo>
                <a:lnTo>
                  <a:pt x="688979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94" t="0" r="-1499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4697" y="1219200"/>
            <a:ext cx="9215417" cy="14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INCLUSION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5057" y="4004984"/>
            <a:ext cx="8837413" cy="9616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90670" indent="-445335" lvl="1">
              <a:lnSpc>
                <a:spcPts val="8250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Arimo Semi-Bold"/>
              </a:rPr>
              <a:t>Cultural Mosaic</a:t>
            </a:r>
          </a:p>
          <a:p>
            <a:pPr algn="just" marL="890670" indent="-445335" lvl="1">
              <a:lnSpc>
                <a:spcPts val="8250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Arimo Semi-Bold"/>
              </a:rPr>
              <a:t>Equal Opportunities</a:t>
            </a:r>
          </a:p>
          <a:p>
            <a:pPr algn="just" marL="890670" indent="-445335" lvl="1">
              <a:lnSpc>
                <a:spcPts val="8250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Arimo Semi-Bold"/>
              </a:rPr>
              <a:t>Global Workforce/ Fully Remote</a:t>
            </a:r>
          </a:p>
          <a:p>
            <a:pPr algn="just" marL="789728" indent="-394864" lvl="1">
              <a:lnSpc>
                <a:spcPts val="7315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Arimo Semi-Bold"/>
              </a:rPr>
              <a:t>Listening and Learning</a:t>
            </a:r>
          </a:p>
          <a:p>
            <a:pPr algn="just">
              <a:lnSpc>
                <a:spcPts val="10880"/>
              </a:lnSpc>
            </a:pPr>
          </a:p>
          <a:p>
            <a:pPr algn="just">
              <a:lnSpc>
                <a:spcPts val="10880"/>
              </a:lnSpc>
            </a:pPr>
          </a:p>
          <a:p>
            <a:pPr algn="just">
              <a:lnSpc>
                <a:spcPts val="10880"/>
              </a:lnSpc>
            </a:pPr>
          </a:p>
          <a:p>
            <a:pPr algn="just">
              <a:lnSpc>
                <a:spcPts val="1088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00576" y="3051796"/>
            <a:ext cx="4726375" cy="99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2877">
                <a:solidFill>
                  <a:srgbClr val="FA0505"/>
                </a:solidFill>
                <a:latin typeface="Archivo Black"/>
              </a:rPr>
              <a:t>if Diversity != Strength: </a:t>
            </a:r>
          </a:p>
          <a:p>
            <a:pPr algn="ctr">
              <a:lnSpc>
                <a:spcPts val="4029"/>
              </a:lnSpc>
            </a:pPr>
            <a:r>
              <a:rPr lang="en-US" sz="2877">
                <a:solidFill>
                  <a:srgbClr val="FA0505"/>
                </a:solidFill>
                <a:latin typeface="Archivo Black"/>
              </a:rPr>
              <a:t>print("ALERT")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DAF1YsbFY8k</dc:identifier>
  <dcterms:modified xsi:type="dcterms:W3CDTF">2011-08-01T06:04:30Z</dcterms:modified>
  <cp:revision>1</cp:revision>
  <dc:title>Mtailor Assessment Presentation</dc:title>
</cp:coreProperties>
</file>